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69" r:id="rId2"/>
    <p:sldId id="291" r:id="rId3"/>
    <p:sldId id="295" r:id="rId4"/>
    <p:sldId id="282" r:id="rId5"/>
    <p:sldId id="294" r:id="rId6"/>
    <p:sldId id="262" r:id="rId7"/>
    <p:sldId id="293" r:id="rId8"/>
    <p:sldId id="286" r:id="rId9"/>
    <p:sldId id="287" r:id="rId10"/>
    <p:sldId id="288" r:id="rId11"/>
    <p:sldId id="289" r:id="rId12"/>
    <p:sldId id="265" r:id="rId13"/>
    <p:sldId id="290" r:id="rId1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CC"/>
    <a:srgbClr val="48EE32"/>
    <a:srgbClr val="FFFF66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-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F5AB1C69-6EDB-4FF4-983F-18BD219EF322}" styleName="Средний стиль 2 - акцент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86" d="100"/>
          <a:sy n="86" d="100"/>
        </p:scale>
        <p:origin x="1122" y="126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presProps" Target="pres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68B25F74-01E9-46A2-867F-A4A7CE87D59C}" type="datetimeFigureOut">
              <a:rPr lang="ru-RU" smtClean="0"/>
              <a:t>28.02.2019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EE777D38-A592-46E5-BDAE-50A3D38A54BC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slide" Target="slide6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slide" Target="slide7.xml"/><Relationship Id="rId2" Type="http://schemas.openxmlformats.org/officeDocument/2006/relationships/slide" Target="slide12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slide" Target="slide12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slide" Target="slide7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95536" y="233795"/>
            <a:ext cx="8431496" cy="224676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Программа по финансово-экономической грамотности детей дошкольного возраста</a:t>
            </a:r>
          </a:p>
          <a:p>
            <a:pPr algn="ctr"/>
            <a:endParaRPr lang="ru-RU" sz="2400" b="1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</a:t>
            </a:r>
          </a:p>
          <a:p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Открытия </a:t>
            </a:r>
            <a:r>
              <a:rPr lang="ru-RU" sz="4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Феечки</a:t>
            </a:r>
            <a:r>
              <a:rPr lang="ru-RU" sz="4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Копеечки</a:t>
            </a:r>
            <a:r>
              <a:rPr lang="ru-RU" sz="40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8186"/>
            <a:ext cx="1454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1600" dirty="0"/>
          </a:p>
        </p:txBody>
      </p:sp>
      <p:pic>
        <p:nvPicPr>
          <p:cNvPr id="2" name="Рисунок 1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93796" y="1517651"/>
            <a:ext cx="4577045" cy="6451979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5594003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272808" cy="38884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400" dirty="0">
                <a:effectLst/>
              </a:rPr>
              <a:t>Содержание раздела направлено на обучение детей 3-7 лет детей чувствовать стороны экономической действительности, благодаря </a:t>
            </a:r>
            <a:r>
              <a:rPr lang="ru-RU" sz="2400" dirty="0" err="1">
                <a:effectLst/>
              </a:rPr>
              <a:t>приобщенности</a:t>
            </a:r>
            <a:r>
              <a:rPr lang="ru-RU" sz="2400" dirty="0">
                <a:effectLst/>
              </a:rPr>
              <a:t> к повседневным делам семьи. Воспитание желания и стремления детей быть занятыми полезным делом, трудиться, помогать взрослым</a:t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5" name="Объект 4">
            <a:hlinkClick r:id="rId2" action="ppaction://hlinksldjump"/>
          </p:cNvPr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3744416" cy="1800200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None/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учит быть помощником в семье»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8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(Домашние обязанности) 3-7 лет</a:t>
            </a:r>
          </a:p>
          <a:p>
            <a:pPr marL="45720" lvl="0" indent="0">
              <a:buNone/>
            </a:pP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4427815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272808" cy="38884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600" dirty="0">
                <a:effectLst/>
              </a:rPr>
              <a:t>Содержание данного раздела направлено на воспитание у детей 3-7 лет начал разумного, рационального поведения в жизненных ситуациях, связанных с деньгами. Воспитание бережливости в повседневной практической </a:t>
            </a:r>
            <a:r>
              <a:rPr lang="ru-RU" sz="2600" dirty="0" smtClean="0">
                <a:effectLst/>
              </a:rPr>
              <a:t>деятельности.</a:t>
            </a:r>
            <a:endParaRPr lang="ru-RU" sz="2600" dirty="0"/>
          </a:p>
        </p:txBody>
      </p:sp>
      <p:sp>
        <p:nvSpPr>
          <p:cNvPr id="5" name="Объект 4">
            <a:hlinkClick r:id="rId2" action="ppaction://hlinksldjump"/>
          </p:cNvPr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3816424" cy="1800200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None/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управляла своими желаниями»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(Полезные привычки в быту) 3-7 лет</a:t>
            </a:r>
          </a:p>
          <a:p>
            <a:pPr marL="45720" lvl="0" indent="0">
              <a:buNone/>
            </a:pP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099918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971601" y="187118"/>
            <a:ext cx="7416824" cy="1200329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Прирост задач на примере раздела               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«Как </a:t>
            </a:r>
            <a:r>
              <a:rPr lang="ru-RU" sz="2400" b="1" cap="none" spc="0" dirty="0" err="1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Феечка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Копеечка                           управляла своими </a:t>
            </a:r>
            <a:r>
              <a:rPr lang="ru-RU" sz="24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желаниями</a:t>
            </a:r>
            <a:r>
              <a:rPr lang="ru-RU" sz="2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  </a:t>
            </a:r>
            <a:endParaRPr lang="ru-RU" sz="2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graphicFrame>
        <p:nvGraphicFramePr>
          <p:cNvPr id="5" name="Таблица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3748759"/>
              </p:ext>
            </p:extLst>
          </p:nvPr>
        </p:nvGraphicFramePr>
        <p:xfrm>
          <a:off x="323528" y="1660591"/>
          <a:ext cx="8712968" cy="4864753"/>
        </p:xfrm>
        <a:graphic>
          <a:graphicData uri="http://schemas.openxmlformats.org/drawingml/2006/table">
            <a:tbl>
              <a:tblPr firstRow="1" bandRow="1">
                <a:tableStyleId>{F5AB1C69-6EDB-4FF4-983F-18BD219EF322}</a:tableStyleId>
              </a:tblPr>
              <a:tblGrid>
                <a:gridCol w="2178242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2178242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205222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2304256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</a:tblGrid>
              <a:tr h="538903"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Младший возраст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Средний возраст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Старший возраст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ru-RU" sz="1600" dirty="0" smtClean="0">
                          <a:solidFill>
                            <a:srgbClr val="002060"/>
                          </a:solidFill>
                          <a:latin typeface="Times New Roman" pitchFamily="18" charset="0"/>
                          <a:cs typeface="Times New Roman" pitchFamily="18" charset="0"/>
                        </a:rPr>
                        <a:t>Подготовительный к школе возраст</a:t>
                      </a:r>
                      <a:endParaRPr lang="ru-RU" sz="1600" dirty="0">
                        <a:solidFill>
                          <a:srgbClr val="002060"/>
                        </a:solidFill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285633">
                <a:tc>
                  <a:txBody>
                    <a:bodyPr/>
                    <a:lstStyle/>
                    <a:p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Воспитывать начало </a:t>
                      </a:r>
                      <a:r>
                        <a:rPr lang="ru-RU" sz="1600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разумного поведения в жизненных ситуациях, связанных с деньгами, понимание родительского </a:t>
                      </a:r>
                      <a:r>
                        <a:rPr lang="ru-RU" sz="1600" b="1" baseline="0" dirty="0" smtClean="0">
                          <a:latin typeface="Times New Roman" pitchFamily="18" charset="0"/>
                          <a:cs typeface="Times New Roman" pitchFamily="18" charset="0"/>
                        </a:rPr>
                        <a:t>«Можно и нельзя».</a:t>
                      </a: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600" baseline="0" dirty="0" smtClean="0">
                        <a:latin typeface="Times New Roman" pitchFamily="18" charset="0"/>
                        <a:cs typeface="Times New Roman" pitchFamily="18" charset="0"/>
                      </a:endParaRPr>
                    </a:p>
                    <a:p>
                      <a:endParaRPr lang="ru-RU" sz="1400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Формировать начало 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разумного поведения в жизненных ситуациях, связанных с деньгами, понимание категорий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«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Важное и нужное».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Закреплять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разумно- рациональное отношение к деньгам, проявлять бережливость в повседневной практической деятельности,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учить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планировать покупки составляя «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Calibri"/>
                        </a:rPr>
                        <a:t>Карту покупок» и управлять желаниями и возможностями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Calibri"/>
                        </a:rPr>
                        <a:t>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1000"/>
                        </a:spcAft>
                      </a:pP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Применять</a:t>
                      </a:r>
                      <a:r>
                        <a:rPr lang="ru-RU" sz="1600" dirty="0" smtClean="0">
                          <a:effectLst/>
                          <a:latin typeface="Times New Roman"/>
                          <a:ea typeface="Times New Roman"/>
                        </a:rPr>
                        <a:t> сформированные знания и умения в жизненных ситуациях связанных с деньгами: </a:t>
                      </a:r>
                      <a:r>
                        <a:rPr lang="ru-RU" sz="1600" b="1" dirty="0" smtClean="0">
                          <a:effectLst/>
                          <a:latin typeface="Times New Roman"/>
                          <a:ea typeface="Times New Roman"/>
                        </a:rPr>
                        <a:t>умение планировать покупки, умение копить средства, умение понимать суть и учиться  заниматься благотворительной деятельностью.</a:t>
                      </a:r>
                      <a:endParaRPr lang="ru-RU" sz="1600" b="1" dirty="0">
                        <a:latin typeface="Times New Roman" pitchFamily="18" charset="0"/>
                        <a:cs typeface="Times New Roman" pitchFamily="18" charset="0"/>
                      </a:endParaRPr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</a:tbl>
          </a:graphicData>
        </a:graphic>
      </p:graphicFrame>
      <p:sp>
        <p:nvSpPr>
          <p:cNvPr id="2" name="AutoShape 2" descr="ÐÐ°ÑÑÐ¸Ð½ÐºÐ¸ Ð¿Ð¾ Ð·Ð°Ð¿ÑÐ¾ÑÑ ÐºÐ°ÑÑÐ¸Ð½ÐºÐ° Ð·ÐµÑÐ½Ð¾ ÑÐ°ÑÑÐµÑ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1283024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99592" y="4482006"/>
            <a:ext cx="4752528" cy="1440160"/>
          </a:xfrm>
        </p:spPr>
        <p:txBody>
          <a:bodyPr/>
          <a:lstStyle/>
          <a:p>
            <a:pPr marL="0" lvl="0" indent="0" algn="l">
              <a:spcBef>
                <a:spcPts val="0"/>
              </a:spcBef>
              <a:buNone/>
            </a:pPr>
            <a:r>
              <a:rPr lang="ru-RU" sz="2400" i="1" dirty="0" smtClean="0">
                <a:ln w="11430"/>
                <a:solidFill>
                  <a:srgbClr val="7030A0"/>
                </a:soli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>Быть финансово грамотным -  значит БЫТЬ В ТРЕНДЕ!</a:t>
            </a:r>
            <a:r>
              <a:rPr lang="ru-RU" sz="2800" i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  <a:t/>
            </a:r>
            <a:br>
              <a:rPr lang="ru-RU" sz="2800" i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  <a:ea typeface="+mn-ea"/>
                <a:cs typeface="+mn-cs"/>
              </a:rPr>
            </a:br>
            <a:endParaRPr lang="ru-RU" sz="2000" i="1" dirty="0"/>
          </a:p>
        </p:txBody>
      </p:sp>
      <p:sp>
        <p:nvSpPr>
          <p:cNvPr id="3" name="Объект 2"/>
          <p:cNvSpPr>
            <a:spLocks noGrp="1"/>
          </p:cNvSpPr>
          <p:nvPr>
            <p:ph sz="quarter" idx="13"/>
          </p:nvPr>
        </p:nvSpPr>
        <p:spPr>
          <a:xfrm>
            <a:off x="683568" y="731520"/>
            <a:ext cx="7416824" cy="3474720"/>
          </a:xfrm>
        </p:spPr>
        <p:txBody>
          <a:bodyPr>
            <a:normAutofit/>
          </a:bodyPr>
          <a:lstStyle/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Успехов 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в  реализации модуля</a:t>
            </a:r>
          </a:p>
          <a:p>
            <a:pPr marL="0" lvl="0" indent="0" algn="ctr">
              <a:spcBef>
                <a:spcPts val="0"/>
              </a:spcBef>
              <a:spcAft>
                <a:spcPts val="0"/>
              </a:spcAft>
              <a:buClrTx/>
              <a:buSzTx/>
              <a:buNone/>
            </a:pPr>
            <a:r>
              <a:rPr lang="ru-RU" sz="4400" b="1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«Семейный круг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              с </a:t>
            </a:r>
            <a:r>
              <a:rPr lang="ru-RU" sz="4400" b="1" dirty="0" err="1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Феечкой</a:t>
            </a:r>
            <a:r>
              <a:rPr lang="ru-RU" sz="4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 Копеечкой</a:t>
            </a:r>
            <a:r>
              <a:rPr lang="ru-RU" sz="54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!</a:t>
            </a:r>
            <a:endParaRPr lang="ru-RU" sz="5400" b="1" dirty="0">
              <a:ln w="11430"/>
              <a:gradFill>
                <a:gsLst>
                  <a:gs pos="0">
                    <a:srgbClr val="F14124">
                      <a:tint val="90000"/>
                      <a:satMod val="120000"/>
                    </a:srgbClr>
                  </a:gs>
                  <a:gs pos="25000">
                    <a:srgbClr val="F14124">
                      <a:tint val="93000"/>
                      <a:satMod val="120000"/>
                    </a:srgbClr>
                  </a:gs>
                  <a:gs pos="50000">
                    <a:srgbClr val="F14124">
                      <a:shade val="89000"/>
                      <a:satMod val="110000"/>
                    </a:srgbClr>
                  </a:gs>
                  <a:gs pos="75000">
                    <a:srgbClr val="F14124">
                      <a:tint val="93000"/>
                      <a:satMod val="120000"/>
                    </a:srgbClr>
                  </a:gs>
                  <a:gs pos="100000">
                    <a:srgbClr val="F14124">
                      <a:tint val="90000"/>
                      <a:satMod val="120000"/>
                    </a:srgb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  <a:p>
            <a:endParaRPr lang="ru-RU" dirty="0"/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8104" y="2780928"/>
            <a:ext cx="3445680" cy="4857164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3363217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203848" y="1634024"/>
            <a:ext cx="5796076" cy="1477328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  <a:scene3d>
              <a:camera prst="orthographicFront"/>
              <a:lightRig rig="glow" dir="tl">
                <a:rot lat="0" lon="0" rev="5400000"/>
              </a:lightRig>
            </a:scene3d>
            <a:sp3d contourW="12700">
              <a:bevelT w="25400" h="25400"/>
              <a:contourClr>
                <a:schemeClr val="accent6">
                  <a:shade val="73000"/>
                </a:schemeClr>
              </a:contourClr>
            </a:sp3d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М</a:t>
            </a:r>
            <a:r>
              <a:rPr lang="ru-RU" sz="36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одуль</a:t>
            </a:r>
          </a:p>
          <a:p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</a:t>
            </a:r>
            <a:r>
              <a:rPr lang="ru-RU" sz="5000" b="1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Семейный круг</a:t>
            </a:r>
            <a:r>
              <a:rPr lang="ru-RU" sz="5400" b="1" cap="none" spc="0" dirty="0" smtClean="0">
                <a:ln w="11430"/>
                <a:gradFill>
                  <a:gsLst>
                    <a:gs pos="0">
                      <a:schemeClr val="accent6">
                        <a:tint val="90000"/>
                        <a:satMod val="120000"/>
                      </a:schemeClr>
                    </a:gs>
                    <a:gs pos="25000">
                      <a:schemeClr val="accent6">
                        <a:tint val="93000"/>
                        <a:satMod val="120000"/>
                      </a:schemeClr>
                    </a:gs>
                    <a:gs pos="50000">
                      <a:schemeClr val="accent6">
                        <a:shade val="89000"/>
                        <a:satMod val="110000"/>
                      </a:schemeClr>
                    </a:gs>
                    <a:gs pos="75000">
                      <a:schemeClr val="accent6">
                        <a:tint val="93000"/>
                        <a:satMod val="120000"/>
                      </a:schemeClr>
                    </a:gs>
                    <a:gs pos="100000">
                      <a:schemeClr val="accent6">
                        <a:tint val="90000"/>
                        <a:satMod val="120000"/>
                      </a:scheme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</a:t>
            </a:r>
            <a:endParaRPr lang="ru-RU" sz="5400" b="1" cap="none" spc="0" dirty="0">
              <a:ln w="11430"/>
              <a:gradFill>
                <a:gsLst>
                  <a:gs pos="0">
                    <a:schemeClr val="accent6">
                      <a:tint val="90000"/>
                      <a:satMod val="120000"/>
                    </a:schemeClr>
                  </a:gs>
                  <a:gs pos="25000">
                    <a:schemeClr val="accent6">
                      <a:tint val="93000"/>
                      <a:satMod val="120000"/>
                    </a:schemeClr>
                  </a:gs>
                  <a:gs pos="50000">
                    <a:schemeClr val="accent6">
                      <a:shade val="89000"/>
                      <a:satMod val="110000"/>
                    </a:schemeClr>
                  </a:gs>
                  <a:gs pos="75000">
                    <a:schemeClr val="accent6">
                      <a:tint val="93000"/>
                      <a:satMod val="120000"/>
                    </a:schemeClr>
                  </a:gs>
                  <a:gs pos="100000">
                    <a:schemeClr val="accent6">
                      <a:tint val="90000"/>
                      <a:satMod val="120000"/>
                    </a:schemeClr>
                  </a:gs>
                </a:gsLst>
                <a:lin ang="5400000"/>
              </a:gradFill>
              <a:effectLst>
                <a:outerShdw blurRad="80000" dist="40000" dir="5040000" algn="tl">
                  <a:srgbClr val="000000">
                    <a:alpha val="30000"/>
                  </a:srgbClr>
                </a:outerShdw>
              </a:effectLst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539552" y="2788186"/>
            <a:ext cx="1454244" cy="86177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endParaRPr lang="ru-RU" b="1" i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r>
              <a:rPr lang="ru-RU" sz="16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6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    </a:t>
            </a:r>
          </a:p>
          <a:p>
            <a:endParaRPr lang="ru-RU" sz="1600" dirty="0"/>
          </a:p>
        </p:txBody>
      </p:sp>
      <p:pic>
        <p:nvPicPr>
          <p:cNvPr id="5" name="Рисунок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80528" y="318588"/>
            <a:ext cx="4248472" cy="643596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567846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168591" y="476672"/>
            <a:ext cx="8784976" cy="360098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ru-RU" sz="3600" b="1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Цель модуля «Семейный круг»:</a:t>
            </a:r>
            <a:r>
              <a:rPr lang="ru-RU" dirty="0" smtClean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</a:p>
          <a:p>
            <a:pPr algn="ctr"/>
            <a:r>
              <a:rPr lang="ru-RU" sz="3200" dirty="0"/>
              <a:t>Формирование первоначальных представлений о семейном бюджете, рачительном ведении домашнего хозяйства, значимости добросовестного </a:t>
            </a:r>
            <a:r>
              <a:rPr lang="ru-RU" sz="3200" dirty="0" smtClean="0"/>
              <a:t>труда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и финансовой </a:t>
            </a:r>
            <a:r>
              <a:rPr lang="ru-RU" sz="3200" dirty="0" smtClean="0"/>
              <a:t>грамотности</a:t>
            </a:r>
          </a:p>
          <a:p>
            <a:pPr algn="ctr"/>
            <a:r>
              <a:rPr lang="ru-RU" sz="3200" dirty="0" smtClean="0"/>
              <a:t> </a:t>
            </a:r>
            <a:r>
              <a:rPr lang="ru-RU" sz="3200" dirty="0"/>
              <a:t>в семейной </a:t>
            </a:r>
            <a:r>
              <a:rPr lang="ru-RU" sz="3200" dirty="0" smtClean="0"/>
              <a:t>экономике </a:t>
            </a:r>
            <a:endParaRPr lang="ru-RU" sz="3200" dirty="0">
              <a:solidFill>
                <a:prstClr val="white"/>
              </a:solidFill>
              <a:latin typeface="Calibri"/>
              <a:ea typeface="Calibri"/>
              <a:cs typeface="Times New Roman"/>
            </a:endParaRPr>
          </a:p>
        </p:txBody>
      </p:sp>
      <p:pic>
        <p:nvPicPr>
          <p:cNvPr id="3" name="Рисунок 2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674564" y="2507697"/>
            <a:ext cx="3469436" cy="489065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8663924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196752"/>
            <a:ext cx="8064896" cy="4824536"/>
          </a:xfrm>
        </p:spPr>
        <p:txBody>
          <a:bodyPr>
            <a:normAutofit/>
          </a:bodyPr>
          <a:lstStyle/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Формировать </a:t>
            </a:r>
            <a:r>
              <a:rPr lang="ru-RU" sz="2000" dirty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представление, что трудовая деятельность–это система  взаимосвязанных компонентов и результат деятельности зависит от качества выполнения каждого из </a:t>
            </a: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компонентов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/>
              </a:rPr>
              <a:t>. </a:t>
            </a:r>
            <a:r>
              <a:rPr lang="ru-RU" sz="2000" dirty="0">
                <a:latin typeface="Trebuchet MS" panose="020B0603020202020204" pitchFamily="34" charset="0"/>
                <a:ea typeface="Times New Roman"/>
              </a:rPr>
              <a:t>Формировать навыки бережного отношения к результатам труда взрослых, умение ценить чужой и собственный труд</a:t>
            </a: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Воспитывать у детей привычки культурного, рационального, ресурсосберегающего поведения в быту. 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Дать представление экономической категории «Семейный бюджет», его структуры и динамики.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Учить чувствовать стороны экономической действительности благодаря </a:t>
            </a:r>
            <a:r>
              <a:rPr lang="ru-RU" sz="2000" dirty="0" err="1" smtClean="0">
                <a:latin typeface="Trebuchet MS" panose="020B0603020202020204" pitchFamily="34" charset="0"/>
                <a:ea typeface="Times New Roman"/>
              </a:rPr>
              <a:t>приобщенности</a:t>
            </a:r>
            <a:r>
              <a:rPr lang="ru-RU" sz="2000" dirty="0" smtClean="0">
                <a:latin typeface="Trebuchet MS" panose="020B0603020202020204" pitchFamily="34" charset="0"/>
                <a:ea typeface="Times New Roman"/>
              </a:rPr>
              <a:t> к повседневным делам семьи.</a:t>
            </a:r>
          </a:p>
          <a:p>
            <a:pPr marL="342900" indent="-342900">
              <a:buFont typeface="Courier New" pitchFamily="49" charset="0"/>
              <a:buChar char="o"/>
            </a:pPr>
            <a:r>
              <a:rPr lang="ru-RU" sz="2000" dirty="0" smtClean="0">
                <a:solidFill>
                  <a:srgbClr val="002060"/>
                </a:solidFill>
                <a:latin typeface="Trebuchet MS" panose="020B0603020202020204" pitchFamily="34" charset="0"/>
                <a:ea typeface="Calibri"/>
              </a:rPr>
              <a:t>Воспитывать разумное отношение к деньгам и способности рационально формулировать свои запросы как члена семьи</a:t>
            </a:r>
            <a:r>
              <a:rPr lang="ru-RU" sz="2000" dirty="0" smtClean="0">
                <a:solidFill>
                  <a:srgbClr val="000000"/>
                </a:solidFill>
                <a:latin typeface="Trebuchet MS" panose="020B0603020202020204" pitchFamily="34" charset="0"/>
                <a:ea typeface="Calibri"/>
              </a:rPr>
              <a:t>.</a:t>
            </a:r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32848" cy="864096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200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Задачи модуля </a:t>
            </a:r>
            <a:r>
              <a:rPr lang="ru-RU" sz="3600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«Семейный круг</a:t>
            </a:r>
            <a:r>
              <a:rPr lang="ru-RU" sz="3200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»:</a:t>
            </a:r>
            <a:r>
              <a:rPr lang="ru-RU" sz="32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77194" y="4941168"/>
            <a:ext cx="1461970" cy="21825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4929047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одзаголовок 1"/>
          <p:cNvSpPr>
            <a:spLocks noGrp="1"/>
          </p:cNvSpPr>
          <p:nvPr>
            <p:ph type="subTitle" idx="1"/>
          </p:nvPr>
        </p:nvSpPr>
        <p:spPr>
          <a:xfrm>
            <a:off x="611560" y="1412776"/>
            <a:ext cx="8064896" cy="4824536"/>
          </a:xfrm>
        </p:spPr>
        <p:txBody>
          <a:bodyPr>
            <a:normAutofit fontScale="92500" lnSpcReduction="20000"/>
          </a:bodyPr>
          <a:lstStyle/>
          <a:p>
            <a:r>
              <a:rPr lang="ru-RU" dirty="0" smtClean="0"/>
              <a:t>Ребёнок дошкольного возраста</a:t>
            </a:r>
            <a:r>
              <a:rPr lang="ru-RU" sz="1800" dirty="0" smtClean="0"/>
              <a:t>:</a:t>
            </a:r>
          </a:p>
          <a:p>
            <a:pPr marL="342900" indent="-342900">
              <a:buFontTx/>
              <a:buChar char="-"/>
            </a:pPr>
            <a:r>
              <a:rPr lang="ru-RU" sz="1900" dirty="0" smtClean="0"/>
              <a:t>Достигнет </a:t>
            </a:r>
            <a:r>
              <a:rPr lang="ru-RU" sz="1900" b="1" dirty="0" smtClean="0"/>
              <a:t>понимание</a:t>
            </a:r>
            <a:r>
              <a:rPr lang="ru-RU" sz="1900" dirty="0" smtClean="0"/>
              <a:t> того, что трудовая деятельность это система взаимосвязанных компонентов. Работать, значит получать результаты, нужные людям. За добросовестный труд и хороший результат платят деньги. Важно своим трудом приносить пользу своей семье, обществу.</a:t>
            </a:r>
          </a:p>
          <a:p>
            <a:pPr marL="342900" indent="-342900">
              <a:buFontTx/>
              <a:buChar char="-"/>
            </a:pPr>
            <a:r>
              <a:rPr lang="ru-RU" sz="1900" dirty="0" smtClean="0"/>
              <a:t>Получит </a:t>
            </a:r>
            <a:r>
              <a:rPr lang="ru-RU" sz="1900" b="1" dirty="0" smtClean="0"/>
              <a:t>первичное понимание  </a:t>
            </a:r>
            <a:r>
              <a:rPr lang="ru-RU" sz="1900" dirty="0" smtClean="0"/>
              <a:t>экономических терминов: «семейный бюджет», «доходы и расходы», «формы дохода»(зарплата, премия, трудовая пенсия, стипендия), «семейные сбережения», «планирование расходов».</a:t>
            </a:r>
          </a:p>
          <a:p>
            <a:pPr marL="342900" indent="-342900">
              <a:buFontTx/>
              <a:buChar char="-"/>
            </a:pPr>
            <a:r>
              <a:rPr lang="ru-RU" sz="1900" dirty="0" smtClean="0"/>
              <a:t>Приобретет </a:t>
            </a:r>
            <a:r>
              <a:rPr lang="ru-RU" sz="1900" b="1" dirty="0" smtClean="0"/>
              <a:t>умения:</a:t>
            </a:r>
            <a:r>
              <a:rPr lang="ru-RU" sz="1900" dirty="0" smtClean="0"/>
              <a:t> объяснять структуру семейного бюджета, решать по средством математических действий экономические задачи, выполнять соответствующие возрасту поручения, трудовые действия, домашние обязанности.</a:t>
            </a:r>
          </a:p>
          <a:p>
            <a:pPr marL="342900" indent="-342900">
              <a:buFontTx/>
              <a:buChar char="-"/>
            </a:pPr>
            <a:r>
              <a:rPr lang="ru-RU" sz="1900" dirty="0" smtClean="0"/>
              <a:t>Сформируются </a:t>
            </a:r>
            <a:r>
              <a:rPr lang="ru-RU" sz="1900" b="1" dirty="0" smtClean="0"/>
              <a:t>компетенции</a:t>
            </a:r>
            <a:r>
              <a:rPr lang="ru-RU" sz="1900" dirty="0" smtClean="0"/>
              <a:t>: понимать потребности и возможности семьи, понимать необходимость экономии семейного бюджета, разумно расходовать деньги, уметь экономить и сберегать средства семейного бюджета.</a:t>
            </a:r>
            <a:endParaRPr lang="ru-RU" sz="1900" dirty="0"/>
          </a:p>
        </p:txBody>
      </p:sp>
      <p:sp>
        <p:nvSpPr>
          <p:cNvPr id="3" name="Заголовок 2"/>
          <p:cNvSpPr>
            <a:spLocks noGrp="1"/>
          </p:cNvSpPr>
          <p:nvPr>
            <p:ph type="ctrTitle"/>
          </p:nvPr>
        </p:nvSpPr>
        <p:spPr>
          <a:xfrm>
            <a:off x="683568" y="260648"/>
            <a:ext cx="7632848" cy="1296144"/>
          </a:xfrm>
        </p:spPr>
        <p:txBody>
          <a:bodyPr/>
          <a:lstStyle/>
          <a:p>
            <a:pPr marL="182880" indent="0" algn="ctr">
              <a:buNone/>
            </a:pPr>
            <a:r>
              <a:rPr lang="ru-RU" sz="3600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Планируемые результаты </a:t>
            </a:r>
            <a:r>
              <a:rPr lang="ru-RU" sz="3200" dirty="0" smtClean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освоения модуля </a:t>
            </a:r>
            <a:r>
              <a:rPr lang="ru-RU" sz="3200" dirty="0">
                <a:ln w="11430"/>
                <a:gradFill>
                  <a:gsLst>
                    <a:gs pos="0">
                      <a:srgbClr val="F14124">
                        <a:tint val="90000"/>
                        <a:satMod val="120000"/>
                      </a:srgbClr>
                    </a:gs>
                    <a:gs pos="25000">
                      <a:srgbClr val="F14124">
                        <a:tint val="93000"/>
                        <a:satMod val="120000"/>
                      </a:srgbClr>
                    </a:gs>
                    <a:gs pos="50000">
                      <a:srgbClr val="F14124">
                        <a:shade val="89000"/>
                        <a:satMod val="110000"/>
                      </a:srgbClr>
                    </a:gs>
                    <a:gs pos="75000">
                      <a:srgbClr val="F14124">
                        <a:tint val="93000"/>
                        <a:satMod val="120000"/>
                      </a:srgbClr>
                    </a:gs>
                    <a:gs pos="100000">
                      <a:srgbClr val="F14124">
                        <a:tint val="90000"/>
                        <a:satMod val="120000"/>
                      </a:srgbClr>
                    </a:gs>
                  </a:gsLst>
                  <a:lin ang="5400000"/>
                </a:gradFill>
                <a:effectLst>
                  <a:outerShdw blurRad="80000" dist="40000" dir="5040000" algn="tl">
                    <a:srgbClr val="000000">
                      <a:alpha val="30000"/>
                    </a:srgbClr>
                  </a:outerShdw>
                </a:effectLst>
              </a:rPr>
              <a:t>«Семейный круг»:</a:t>
            </a:r>
            <a:r>
              <a:rPr lang="ru-RU" sz="3200" dirty="0">
                <a:solidFill>
                  <a:prstClr val="white"/>
                </a:solidFill>
                <a:latin typeface="Calibri"/>
                <a:ea typeface="Calibri"/>
                <a:cs typeface="Times New Roman"/>
              </a:rPr>
              <a:t>  </a:t>
            </a:r>
            <a:endParaRPr lang="ru-RU" sz="3200" dirty="0">
              <a:solidFill>
                <a:srgbClr val="FF0000"/>
              </a:solidFill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784000" y="5278758"/>
            <a:ext cx="1360000" cy="191710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922081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>
            <a:hlinkClick r:id="rId2" action="ppaction://hlinksldjump"/>
          </p:cNvPr>
          <p:cNvSpPr/>
          <p:nvPr/>
        </p:nvSpPr>
        <p:spPr>
          <a:xfrm>
            <a:off x="1835696" y="2204864"/>
            <a:ext cx="2587254" cy="184768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знакомится с профессиями»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(Профессии родителей. Труд) 3-7 лет</a:t>
            </a:r>
          </a:p>
        </p:txBody>
      </p:sp>
      <p:sp>
        <p:nvSpPr>
          <p:cNvPr id="5" name="Прямоугольник 4"/>
          <p:cNvSpPr/>
          <p:nvPr/>
        </p:nvSpPr>
        <p:spPr>
          <a:xfrm>
            <a:off x="3367286" y="4539743"/>
            <a:ext cx="2592288" cy="1913593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</a:t>
            </a: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учит быть помощником в семье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(Домашние обязанности) 3-7 лет</a:t>
            </a:r>
          </a:p>
          <a:p>
            <a:pPr lvl="0" algn="ctr"/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13347" y="4509120"/>
            <a:ext cx="2592288" cy="1944216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«Азы домашней бухгалтерии              с</a:t>
            </a:r>
            <a:r>
              <a:rPr lang="ru-RU" sz="2000" b="1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Феечкой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Копеечкой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3-7 лет</a:t>
            </a:r>
            <a:endParaRPr lang="ru-RU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</a:t>
            </a: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6275504" y="4507732"/>
            <a:ext cx="2592288" cy="194560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управляла своими желаниями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»</a:t>
            </a:r>
          </a:p>
          <a:p>
            <a:pPr lvl="0" algn="ctr"/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3-7 лет</a:t>
            </a:r>
            <a:endParaRPr lang="ru-RU" sz="1400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0" name="Прямоугольник 9">
            <a:hlinkClick r:id="rId3" action="ppaction://hlinksldjump"/>
          </p:cNvPr>
          <p:cNvSpPr/>
          <p:nvPr/>
        </p:nvSpPr>
        <p:spPr>
          <a:xfrm>
            <a:off x="5148064" y="2204863"/>
            <a:ext cx="2592288" cy="1847689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стала рачительной хозяйкой»</a:t>
            </a:r>
            <a:endParaRPr lang="ru-RU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lvl="0" algn="ctr"/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(Полезные привычки в быту) 3-7 лет</a:t>
            </a:r>
          </a:p>
          <a:p>
            <a:pPr lvl="0"/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12" name="Прямоугольник 11"/>
          <p:cNvSpPr/>
          <p:nvPr/>
        </p:nvSpPr>
        <p:spPr>
          <a:xfrm>
            <a:off x="3276759" y="260648"/>
            <a:ext cx="2880320" cy="1656184"/>
          </a:xfrm>
          <a:prstGeom prst="rect">
            <a:avLst/>
          </a:prstGeom>
          <a:gradFill>
            <a:gsLst>
              <a:gs pos="0">
                <a:srgbClr val="48EE32"/>
              </a:gs>
              <a:gs pos="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Разделы модуля</a:t>
            </a:r>
          </a:p>
          <a:p>
            <a:pPr algn="ctr"/>
            <a:r>
              <a:rPr lang="ru-RU" sz="24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«Семейный круг»</a:t>
            </a:r>
            <a:endParaRPr lang="ru-RU" sz="24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703269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55576" y="2996952"/>
            <a:ext cx="7704855" cy="3240360"/>
          </a:xfrm>
        </p:spPr>
        <p:txBody>
          <a:bodyPr/>
          <a:lstStyle/>
          <a:p>
            <a:pPr marL="0" indent="0" algn="l">
              <a:buNone/>
            </a:pPr>
            <a:r>
              <a:rPr lang="en-US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C</a:t>
            </a:r>
            <a:r>
              <a:rPr lang="ru-RU" sz="2200" dirty="0" err="1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одержание</a:t>
            </a:r>
            <a:r>
              <a:rPr lang="ru-RU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 раздела направлено на формирование у детей 3-7 лет представления о  деятельности людей некоторых профессий (связанных с производством товаров, экономикой, </a:t>
            </a:r>
            <a:r>
              <a:rPr lang="ru-RU" sz="2200" dirty="0" smtClean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профессии </a:t>
            </a:r>
            <a:r>
              <a:rPr lang="ru-RU" sz="22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родителей) и освоение  навыков бережного отношения к результатам труда взрослых, умение ценить чужой и собственный труд. Воспитание желания и стремления детей быть занятыми полезным делом, помогать взрослым</a:t>
            </a:r>
            <a:r>
              <a:rPr lang="ru-RU" sz="20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>.</a:t>
            </a:r>
            <a:r>
              <a:rPr lang="ru-RU" sz="1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  <a:t/>
            </a:r>
            <a:br>
              <a:rPr lang="ru-RU" sz="1800" dirty="0">
                <a:gradFill>
                  <a:gsLst>
                    <a:gs pos="0">
                      <a:prstClr val="black"/>
                    </a:gs>
                    <a:gs pos="40000">
                      <a:prstClr val="black">
                        <a:lumMod val="75000"/>
                        <a:lumOff val="25000"/>
                      </a:prstClr>
                    </a:gs>
                    <a:gs pos="100000">
                      <a:srgbClr val="212745">
                        <a:alpha val="65000"/>
                      </a:srgbClr>
                    </a:gs>
                  </a:gsLst>
                  <a:lin ang="5400000" scaled="0"/>
                </a:gradFill>
                <a:effectLst/>
              </a:rPr>
            </a:br>
            <a:endParaRPr lang="ru-RU" sz="2800" dirty="0"/>
          </a:p>
        </p:txBody>
      </p:sp>
      <p:sp>
        <p:nvSpPr>
          <p:cNvPr id="5" name="Объект 4"/>
          <p:cNvSpPr>
            <a:spLocks noGrp="1"/>
          </p:cNvSpPr>
          <p:nvPr>
            <p:ph sz="quarter" idx="13"/>
          </p:nvPr>
        </p:nvSpPr>
        <p:spPr>
          <a:xfrm>
            <a:off x="755576" y="260649"/>
            <a:ext cx="7560840" cy="864096"/>
          </a:xfrm>
          <a:prstGeom prst="rect">
            <a:avLst/>
          </a:prstGeom>
          <a:gradFill>
            <a:gsLst>
              <a:gs pos="0">
                <a:srgbClr val="48EE32"/>
              </a:gs>
              <a:gs pos="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marL="45720" indent="0" algn="ctr">
              <a:buNone/>
            </a:pPr>
            <a:r>
              <a:rPr 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Содержание разделов модуля</a:t>
            </a:r>
            <a:r>
              <a:rPr lang="ru-RU" sz="2600" b="1" dirty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2600" b="1" dirty="0" smtClean="0">
                <a:ln>
                  <a:solidFill>
                    <a:srgbClr val="FF0000"/>
                  </a:solidFill>
                </a:ln>
                <a:solidFill>
                  <a:srgbClr val="FF0000"/>
                </a:solidFill>
                <a:latin typeface="Times New Roman" pitchFamily="18" charset="0"/>
                <a:cs typeface="Times New Roman" pitchFamily="18" charset="0"/>
              </a:rPr>
              <a:t>«Семейный круг»</a:t>
            </a:r>
            <a:endParaRPr lang="ru-RU" sz="2600" b="1" dirty="0">
              <a:ln>
                <a:solidFill>
                  <a:srgbClr val="FF0000"/>
                </a:solidFill>
              </a:ln>
              <a:solidFill>
                <a:srgbClr val="FF0000"/>
              </a:solidFill>
              <a:latin typeface="Times New Roman" pitchFamily="18" charset="0"/>
              <a:cs typeface="Times New Roman" pitchFamily="18" charset="0"/>
            </a:endParaRPr>
          </a:p>
        </p:txBody>
      </p:sp>
      <p:sp>
        <p:nvSpPr>
          <p:cNvPr id="6" name="Объект 3">
            <a:hlinkClick r:id="rId2" action="ppaction://hlinksldjump"/>
          </p:cNvPr>
          <p:cNvSpPr>
            <a:spLocks noGrp="1"/>
          </p:cNvSpPr>
          <p:nvPr>
            <p:ph sz="quarter" idx="14"/>
          </p:nvPr>
        </p:nvSpPr>
        <p:spPr>
          <a:xfrm>
            <a:off x="755576" y="1484785"/>
            <a:ext cx="3096344" cy="129614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marL="45720" lvl="0" indent="0" algn="ctr">
              <a:buNone/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знакомится с профессиями»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</a:t>
            </a:r>
            <a:r>
              <a:rPr lang="ru-RU" sz="14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(Профессии родителей. Труд) 3-7 лет</a:t>
            </a:r>
          </a:p>
        </p:txBody>
      </p:sp>
    </p:spTree>
    <p:extLst>
      <p:ext uri="{BB962C8B-B14F-4D97-AF65-F5344CB8AC3E}">
        <p14:creationId xmlns:p14="http://schemas.microsoft.com/office/powerpoint/2010/main" val="5674783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272808" cy="38884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400" dirty="0">
                <a:effectLst/>
              </a:rPr>
              <a:t>Содержание раздела направлено на воспитание у </a:t>
            </a:r>
            <a:r>
              <a:rPr lang="ru-RU" sz="2400" dirty="0" smtClean="0">
                <a:effectLst/>
              </a:rPr>
              <a:t>детей </a:t>
            </a:r>
            <a:r>
              <a:rPr lang="ru-RU" sz="2400" dirty="0">
                <a:effectLst/>
              </a:rPr>
              <a:t>3- 7  лет  навыков и привычек культурного и </a:t>
            </a:r>
            <a:r>
              <a:rPr lang="ru-RU" sz="2400" dirty="0" smtClean="0">
                <a:effectLst/>
              </a:rPr>
              <a:t>рационального, </a:t>
            </a:r>
            <a:r>
              <a:rPr lang="ru-RU" sz="2400" dirty="0">
                <a:effectLst/>
              </a:rPr>
              <a:t>поведения в </a:t>
            </a:r>
            <a:r>
              <a:rPr lang="ru-RU" sz="2400" dirty="0" smtClean="0">
                <a:effectLst/>
              </a:rPr>
              <a:t>быту. </a:t>
            </a:r>
            <a:r>
              <a:rPr lang="ru-RU" sz="2400" dirty="0">
                <a:effectLst/>
              </a:rPr>
              <a:t>Воспитание экономически значимых качеств </a:t>
            </a:r>
            <a:r>
              <a:rPr lang="ru-RU" sz="2400" dirty="0" smtClean="0">
                <a:effectLst/>
              </a:rPr>
              <a:t>рачительного человека (бережливость</a:t>
            </a:r>
            <a:r>
              <a:rPr lang="ru-RU" sz="2400" dirty="0">
                <a:effectLst/>
              </a:rPr>
              <a:t>, трудолюбие, аккуратность</a:t>
            </a:r>
            <a:r>
              <a:rPr lang="ru-RU" sz="2400" dirty="0" smtClean="0">
                <a:effectLst/>
              </a:rPr>
              <a:t>, старательность заботливость, </a:t>
            </a:r>
            <a:r>
              <a:rPr lang="ru-RU" sz="2400" dirty="0">
                <a:effectLst/>
              </a:rPr>
              <a:t>рациональность, </a:t>
            </a:r>
            <a:r>
              <a:rPr lang="ru-RU" sz="2400" dirty="0" smtClean="0">
                <a:effectLst/>
              </a:rPr>
              <a:t>деловитость, целесообразность)</a:t>
            </a:r>
            <a:r>
              <a:rPr lang="ru-RU" sz="2400" dirty="0">
                <a:effectLst/>
              </a:rPr>
              <a:t/>
            </a:r>
            <a:br>
              <a:rPr lang="ru-RU" sz="2400" dirty="0">
                <a:effectLst/>
              </a:rPr>
            </a:br>
            <a:endParaRPr lang="ru-RU" sz="2400" dirty="0"/>
          </a:p>
        </p:txBody>
      </p:sp>
      <p:sp>
        <p:nvSpPr>
          <p:cNvPr id="5" name="Объект 4">
            <a:hlinkClick r:id="rId2" action="ppaction://hlinksldjump"/>
          </p:cNvPr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4032448" cy="2016224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None/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«Как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Феечка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Копеечка стала рачительной хозяйкой»</a:t>
            </a:r>
            <a:r>
              <a:rPr lang="ru-RU" dirty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</a:t>
            </a:r>
            <a:r>
              <a:rPr lang="ru-RU" sz="16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(Полезные привычки в быту) 3-7 лет</a:t>
            </a:r>
          </a:p>
          <a:p>
            <a:pPr marL="45720" lvl="0" indent="0">
              <a:buNone/>
            </a:pP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88202365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95536" y="2636912"/>
            <a:ext cx="7272808" cy="3888432"/>
          </a:xfrm>
        </p:spPr>
        <p:txBody>
          <a:bodyPr/>
          <a:lstStyle/>
          <a:p>
            <a:pPr algn="l">
              <a:buFont typeface="Arial" pitchFamily="34" charset="0"/>
              <a:buChar char="•"/>
            </a:pPr>
            <a:r>
              <a:rPr lang="ru-RU" sz="2800" dirty="0">
                <a:effectLst/>
              </a:rPr>
              <a:t>Содержание раздела предлагает дать представление детям 3-7 лет о понятии «Семейный бюджет» как отправной точки домашней экономики (доход, расход, заработная </a:t>
            </a:r>
            <a:r>
              <a:rPr lang="ru-RU" sz="2800" dirty="0" smtClean="0">
                <a:effectLst/>
              </a:rPr>
              <a:t>плата)</a:t>
            </a:r>
            <a:r>
              <a:rPr lang="ru-RU" sz="2800" dirty="0">
                <a:effectLst/>
              </a:rPr>
              <a:t/>
            </a:r>
            <a:br>
              <a:rPr lang="ru-RU" sz="2800" dirty="0">
                <a:effectLst/>
              </a:rPr>
            </a:br>
            <a:endParaRPr lang="ru-RU" sz="2800" dirty="0"/>
          </a:p>
        </p:txBody>
      </p:sp>
      <p:sp>
        <p:nvSpPr>
          <p:cNvPr id="5" name="Объект 4">
            <a:hlinkClick r:id="rId2" action="ppaction://hlinksldjump"/>
          </p:cNvPr>
          <p:cNvSpPr>
            <a:spLocks noGrp="1"/>
          </p:cNvSpPr>
          <p:nvPr>
            <p:ph sz="quarter" idx="13"/>
          </p:nvPr>
        </p:nvSpPr>
        <p:spPr>
          <a:xfrm>
            <a:off x="611560" y="332656"/>
            <a:ext cx="3672408" cy="1800200"/>
          </a:xfrm>
          <a:prstGeom prst="rect">
            <a:avLst/>
          </a:prstGeom>
          <a:gradFill flip="none" rotWithShape="1">
            <a:gsLst>
              <a:gs pos="0">
                <a:srgbClr val="48EE32"/>
              </a:gs>
              <a:gs pos="99000">
                <a:srgbClr val="FFFF00"/>
              </a:gs>
              <a:gs pos="89500">
                <a:srgbClr val="F0F17C"/>
              </a:gs>
              <a:gs pos="92000">
                <a:schemeClr val="accent1">
                  <a:tint val="23500"/>
                  <a:satMod val="160000"/>
                </a:schemeClr>
              </a:gs>
            </a:gsLst>
            <a:lin ang="13800000" scaled="0"/>
            <a:tileRect/>
          </a:gradFill>
          <a:ln w="3810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>
            <a:normAutofit/>
          </a:bodyPr>
          <a:lstStyle/>
          <a:p>
            <a:pPr lvl="0" algn="ctr"/>
            <a:endParaRPr lang="ru-RU" sz="2000" b="1" dirty="0" smtClean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  <a:p>
            <a:pPr marL="45720" lvl="0" indent="0" algn="ctr">
              <a:buNone/>
            </a:pP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«Азы домашней бухгалтерии с </a:t>
            </a:r>
            <a:r>
              <a:rPr lang="ru-RU" sz="2000" b="1" dirty="0" err="1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Феечкой</a:t>
            </a:r>
            <a:r>
              <a:rPr lang="ru-RU" sz="2000" b="1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Копеечкой»</a:t>
            </a:r>
            <a:r>
              <a:rPr lang="ru-RU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                  </a:t>
            </a:r>
            <a:r>
              <a:rPr lang="ru-RU" sz="1600" dirty="0" smtClean="0">
                <a:solidFill>
                  <a:srgbClr val="4E67C8">
                    <a:lumMod val="50000"/>
                  </a:srgbClr>
                </a:solidFill>
                <a:latin typeface="Times New Roman" pitchFamily="18" charset="0"/>
                <a:cs typeface="Times New Roman" pitchFamily="18" charset="0"/>
              </a:rPr>
              <a:t> 3-7 лет</a:t>
            </a:r>
          </a:p>
          <a:p>
            <a:pPr marL="45720" lvl="0" indent="0">
              <a:buNone/>
            </a:pPr>
            <a:endParaRPr lang="ru-RU" dirty="0">
              <a:solidFill>
                <a:srgbClr val="4E67C8">
                  <a:lumMod val="50000"/>
                </a:srgbClr>
              </a:solidFill>
              <a:latin typeface="Times New Roman" pitchFamily="18" charset="0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5955980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Воздушный поток">
  <a:themeElements>
    <a:clrScheme name="Воздушный поток">
      <a:dk1>
        <a:sysClr val="windowText" lastClr="000000"/>
      </a:dk1>
      <a:lt1>
        <a:sysClr val="window" lastClr="FFFFFF"/>
      </a:lt1>
      <a:dk2>
        <a:srgbClr val="212745"/>
      </a:dk2>
      <a:lt2>
        <a:srgbClr val="B4DCFA"/>
      </a:lt2>
      <a:accent1>
        <a:srgbClr val="4E67C8"/>
      </a:accent1>
      <a:accent2>
        <a:srgbClr val="5ECCF3"/>
      </a:accent2>
      <a:accent3>
        <a:srgbClr val="A7EA52"/>
      </a:accent3>
      <a:accent4>
        <a:srgbClr val="5DCEAF"/>
      </a:accent4>
      <a:accent5>
        <a:srgbClr val="FF8021"/>
      </a:accent5>
      <a:accent6>
        <a:srgbClr val="F14124"/>
      </a:accent6>
      <a:hlink>
        <a:srgbClr val="56C7AA"/>
      </a:hlink>
      <a:folHlink>
        <a:srgbClr val="59A8D1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1049</TotalTime>
  <Words>773</Words>
  <Application>Microsoft Office PowerPoint</Application>
  <PresentationFormat>Экран (4:3)</PresentationFormat>
  <Paragraphs>70</Paragraphs>
  <Slides>13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13</vt:i4>
      </vt:variant>
    </vt:vector>
  </HeadingPairs>
  <TitlesOfParts>
    <vt:vector size="20" baseType="lpstr">
      <vt:lpstr>Arial</vt:lpstr>
      <vt:lpstr>Calibri</vt:lpstr>
      <vt:lpstr>Courier New</vt:lpstr>
      <vt:lpstr>Georgia</vt:lpstr>
      <vt:lpstr>Times New Roman</vt:lpstr>
      <vt:lpstr>Trebuchet MS</vt:lpstr>
      <vt:lpstr>Воздушный поток</vt:lpstr>
      <vt:lpstr>Презентация PowerPoint</vt:lpstr>
      <vt:lpstr>Презентация PowerPoint</vt:lpstr>
      <vt:lpstr>Презентация PowerPoint</vt:lpstr>
      <vt:lpstr>Задачи модуля «Семейный круг»:  </vt:lpstr>
      <vt:lpstr>Планируемые результаты освоения модуля «Семейный круг»:  </vt:lpstr>
      <vt:lpstr>Презентация PowerPoint</vt:lpstr>
      <vt:lpstr>Cодержание раздела направлено на формирование у детей 3-7 лет представления о  деятельности людей некоторых профессий (связанных с производством товаров, экономикой, профессии родителей) и освоение  навыков бережного отношения к результатам труда взрослых, умение ценить чужой и собственный труд. Воспитание желания и стремления детей быть занятыми полезным делом, помогать взрослым. </vt:lpstr>
      <vt:lpstr>Содержание раздела направлено на воспитание у детей 3- 7  лет  навыков и привычек культурного и рационального, поведения в быту. Воспитание экономически значимых качеств рачительного человека (бережливость, трудолюбие, аккуратность, старательность заботливость, рациональность, деловитость, целесообразность) </vt:lpstr>
      <vt:lpstr>Содержание раздела предлагает дать представление детям 3-7 лет о понятии «Семейный бюджет» как отправной точки домашней экономики (доход, расход, заработная плата) </vt:lpstr>
      <vt:lpstr>Содержание раздела направлено на обучение детей 3-7 лет детей чувствовать стороны экономической действительности, благодаря приобщенности к повседневным делам семьи. Воспитание желания и стремления детей быть занятыми полезным делом, трудиться, помогать взрослым </vt:lpstr>
      <vt:lpstr>Содержание данного раздела направлено на воспитание у детей 3-7 лет начал разумного, рационального поведения в жизненных ситуациях, связанных с деньгами. Воспитание бережливости в повседневной практической деятельности.</vt:lpstr>
      <vt:lpstr>Презентация PowerPoint</vt:lpstr>
      <vt:lpstr>Быть финансово грамотным -  значит БЫТЬ В ТРЕНДЕ! </vt:lpstr>
    </vt:vector>
  </TitlesOfParts>
  <Company>SPecialiST RePack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Comp01</dc:creator>
  <cp:lastModifiedBy>User</cp:lastModifiedBy>
  <cp:revision>79</cp:revision>
  <dcterms:created xsi:type="dcterms:W3CDTF">2018-08-23T06:15:19Z</dcterms:created>
  <dcterms:modified xsi:type="dcterms:W3CDTF">2019-02-28T13:20:44Z</dcterms:modified>
</cp:coreProperties>
</file>